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</p:sldMasterIdLst>
  <p:notesMasterIdLst>
    <p:notesMasterId r:id="rId6"/>
  </p:notesMasterIdLst>
  <p:handoutMasterIdLst>
    <p:handoutMasterId r:id="rId7"/>
  </p:handoutMasterIdLst>
  <p:sldIdLst>
    <p:sldId id="256" r:id="rId2"/>
    <p:sldId id="258" r:id="rId3"/>
    <p:sldId id="266" r:id="rId4"/>
    <p:sldId id="265" r:id="rId5"/>
  </p:sldIdLst>
  <p:sldSz cx="9144000" cy="6858000" type="screen4x3"/>
  <p:notesSz cx="6810375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Stile con tema 2 - Colore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Stile con tema 2 - Colore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Stile con tema 2 - Color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Stile con tema 2 - Color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Stile chiaro 3 - Color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Stile medio 4 - Color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1614" y="84"/>
      </p:cViewPr>
      <p:guideLst>
        <p:guide orient="horz" pos="218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7638" y="1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0E84B308-5A18-460F-84A8-2D67EDF0B234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2" y="9443662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7638" y="9443662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142258CE-7EA3-4F9E-82AA-1E0E77BFC59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5496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7625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C41F75-23B7-4EA2-AECE-9C3EF2103DB2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8300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7625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7127E9-8603-43AB-8A3F-883B613CCBA8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8438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269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8390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4155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97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9542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5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550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0238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1633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822960" y="6459785"/>
            <a:ext cx="65345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 cap="all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"Self-</a:t>
            </a:r>
            <a:r>
              <a:rPr lang="it-IT" dirty="0" err="1" smtClean="0"/>
              <a:t>portrait</a:t>
            </a:r>
            <a:r>
              <a:rPr lang="it-IT" dirty="0" smtClean="0"/>
              <a:t> del Gruppo Tecnico Interregionale per la tutela della salute e sicurezza dei lavoratori"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4741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109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905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446837"/>
            <a:ext cx="65345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it-IT" dirty="0" smtClean="0"/>
              <a:t>"Self-</a:t>
            </a:r>
            <a:r>
              <a:rPr lang="it-IT" dirty="0" err="1" smtClean="0"/>
              <a:t>portrait</a:t>
            </a:r>
            <a:r>
              <a:rPr lang="it-IT" dirty="0" smtClean="0"/>
              <a:t> del Gruppo Tecnico Interregionale per la tutela della salute e sicurezza dei lavoratori"</a:t>
            </a:r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defTabSz="271463"/>
            <a:fld id="{82D11C73-AB27-4E32-A733-972A7833CBED}" type="slidenum">
              <a:rPr lang="it-IT" smtClean="0"/>
              <a:pPr defTabSz="271463"/>
              <a:t>‹N›</a:t>
            </a:fld>
            <a:endParaRPr lang="it-IT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059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idx="4294967295"/>
          </p:nvPr>
        </p:nvSpPr>
        <p:spPr>
          <a:xfrm>
            <a:off x="679450" y="330544"/>
            <a:ext cx="7772400" cy="88578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971675" algn="r"/>
            <a:r>
              <a:rPr lang="it-IT" sz="3200" dirty="0" smtClean="0"/>
              <a:t>Gruppo Tecnico Interregionale SSLL</a:t>
            </a:r>
            <a:endParaRPr lang="it-IT" sz="32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180" y="723518"/>
            <a:ext cx="1247962" cy="70449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26" y="1728114"/>
            <a:ext cx="3304571" cy="4189608"/>
          </a:xfrm>
          <a:prstGeom prst="rect">
            <a:avLst/>
          </a:prstGeom>
        </p:spPr>
      </p:pic>
      <p:sp>
        <p:nvSpPr>
          <p:cNvPr id="7" name="Sottotitolo 2"/>
          <p:cNvSpPr txBox="1">
            <a:spLocks/>
          </p:cNvSpPr>
          <p:nvPr/>
        </p:nvSpPr>
        <p:spPr>
          <a:xfrm>
            <a:off x="2518925" y="1697101"/>
            <a:ext cx="6607834" cy="4522551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sz="80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GRUPPI DI </a:t>
            </a:r>
            <a:r>
              <a:rPr lang="it-IT" sz="80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LAVORO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it-IT" sz="80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lvl="0"/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Flussi informativi e Sistemi di Sorveglianza</a:t>
            </a:r>
          </a:p>
          <a:p>
            <a:pPr lvl="0"/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Piano Nazionale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Stress Lavoro Correlato</a:t>
            </a:r>
            <a:endParaRPr lang="it-IT" sz="80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lvl="0"/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Piano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Nazionale Edilizia</a:t>
            </a:r>
            <a:endParaRPr lang="it-IT" sz="80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lvl="0"/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Piano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Nazionale Agricoltura</a:t>
            </a:r>
            <a:endParaRPr lang="it-IT" sz="80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lvl="0"/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Piano Nazionale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Cancerogeni Occupazionali </a:t>
            </a:r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e i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Tumori Professionali</a:t>
            </a:r>
            <a:endParaRPr lang="it-IT" sz="80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lvl="0"/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Piano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Nazionale </a:t>
            </a:r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atologie </a:t>
            </a:r>
            <a:r>
              <a:rPr lang="it-IT" sz="8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da </a:t>
            </a:r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Sovraccarico Biomeccanico</a:t>
            </a:r>
          </a:p>
          <a:p>
            <a:pPr lvl="0"/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Progetto monitoraggio silice</a:t>
            </a:r>
          </a:p>
          <a:p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Porti</a:t>
            </a:r>
          </a:p>
          <a:p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Sicurezza del lavoro nelle ferrovie</a:t>
            </a:r>
          </a:p>
          <a:p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Agenti fisici</a:t>
            </a:r>
          </a:p>
          <a:p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Macchine e impianti</a:t>
            </a:r>
          </a:p>
          <a:p>
            <a:r>
              <a:rPr lang="it-IT" sz="80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Formazione</a:t>
            </a:r>
            <a:endParaRPr lang="it-IT" sz="8000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7236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822" y="23496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227821" y="61220"/>
            <a:ext cx="6386480" cy="4817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971675" algn="r"/>
            <a:r>
              <a:rPr lang="it-IT" sz="2400" dirty="0" smtClean="0"/>
              <a:t>Gruppo Tecnico Interregionale SSLL</a:t>
            </a:r>
            <a:endParaRPr lang="it-IT" sz="2400" dirty="0"/>
          </a:p>
        </p:txBody>
      </p:sp>
      <p:grpSp>
        <p:nvGrpSpPr>
          <p:cNvPr id="7" name="Gruppo 6"/>
          <p:cNvGrpSpPr/>
          <p:nvPr/>
        </p:nvGrpSpPr>
        <p:grpSpPr>
          <a:xfrm>
            <a:off x="109078" y="713709"/>
            <a:ext cx="7785404" cy="560880"/>
            <a:chOff x="304800" y="3563072"/>
            <a:chExt cx="4267200" cy="560880"/>
          </a:xfrm>
          <a:solidFill>
            <a:srgbClr val="FFC000"/>
          </a:solidFill>
        </p:grpSpPr>
        <p:sp>
          <p:nvSpPr>
            <p:cNvPr id="8" name="Rettangolo arrotondato 7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SPUNTI  - PNP 2015-2018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" name="CasellaDiTesto 1"/>
          <p:cNvSpPr txBox="1"/>
          <p:nvPr/>
        </p:nvSpPr>
        <p:spPr>
          <a:xfrm>
            <a:off x="114588" y="1782571"/>
            <a:ext cx="8900016" cy="452431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	L’attuale Piano Nazionale della Prevenzione lascia alla programmazione inserita nei vari contesti regionali la definizione delle popolazioni target e la gestione delle azioni funzionali al raggiungimento dei macro obiettivi. </a:t>
            </a:r>
          </a:p>
          <a:p>
            <a:pPr algn="just"/>
            <a:endParaRPr lang="it-IT" dirty="0" smtClean="0"/>
          </a:p>
          <a:p>
            <a:pPr algn="just"/>
            <a:r>
              <a:rPr lang="it-IT" dirty="0" smtClean="0"/>
              <a:t>	E’ pertanto previsto, fin dall’inizio, un momento di “ri-modulazione” delle azioni intraprese per </a:t>
            </a:r>
            <a:r>
              <a:rPr lang="it-IT" dirty="0"/>
              <a:t>una loro maggiore efficacia nel raggiungere obiettivi </a:t>
            </a:r>
            <a:r>
              <a:rPr lang="it-IT" dirty="0" smtClean="0"/>
              <a:t>comuni. E’ di prioritaria importanza il corretto utilizzo e lo «sviluppo permanente» dei flussi informativi e dei sistemi di sorveglianza al fine di </a:t>
            </a:r>
            <a:r>
              <a:rPr lang="it-IT" dirty="0" smtClean="0"/>
              <a:t>attuare la programmazione degli interventi di prevenzione secondo logiche di graduazione del rischio (ex ante) e al fine di individuare </a:t>
            </a:r>
            <a:r>
              <a:rPr lang="it-IT" dirty="0" smtClean="0"/>
              <a:t>e quantificare gli indicatori utili alla verifica del raggiungimento degli obiettivi del </a:t>
            </a:r>
            <a:r>
              <a:rPr lang="it-IT" dirty="0" smtClean="0"/>
              <a:t>Piano (ex post). </a:t>
            </a:r>
            <a:endParaRPr lang="it-IT" dirty="0" smtClean="0"/>
          </a:p>
          <a:p>
            <a:pPr algn="just"/>
            <a:endParaRPr lang="it-IT" dirty="0" smtClean="0"/>
          </a:p>
          <a:p>
            <a:pPr algn="just"/>
            <a:r>
              <a:rPr lang="it-IT" dirty="0" smtClean="0"/>
              <a:t>	Inoltre il Piano garantisce la trasversalità degli interventi: essa deve essere fortemente perseguita anche in termini di integrazione tra diversi settori, istituzioni, servizi, aree organizzative; pertanto, nel definire le strategie e le azioni tiene in considerazione sia la funzione del SSN di diretta erogazione degli interventi, sia il ruolo di steward del SSN nei confronti degli altri attori e stakeholder.</a:t>
            </a:r>
          </a:p>
        </p:txBody>
      </p:sp>
    </p:spTree>
    <p:extLst>
      <p:ext uri="{BB962C8B-B14F-4D97-AF65-F5344CB8AC3E}">
        <p14:creationId xmlns:p14="http://schemas.microsoft.com/office/powerpoint/2010/main" val="1987574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822" y="23496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227821" y="61220"/>
            <a:ext cx="6386480" cy="4817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971675" algn="r"/>
            <a:r>
              <a:rPr lang="it-IT" sz="2400" dirty="0" smtClean="0"/>
              <a:t>Gruppo Tecnico Interregionale SSLL</a:t>
            </a:r>
            <a:endParaRPr lang="it-IT" sz="2400" dirty="0"/>
          </a:p>
        </p:txBody>
      </p:sp>
      <p:grpSp>
        <p:nvGrpSpPr>
          <p:cNvPr id="7" name="Gruppo 6"/>
          <p:cNvGrpSpPr/>
          <p:nvPr/>
        </p:nvGrpSpPr>
        <p:grpSpPr>
          <a:xfrm>
            <a:off x="109078" y="713709"/>
            <a:ext cx="7785404" cy="560880"/>
            <a:chOff x="304800" y="3563072"/>
            <a:chExt cx="4267200" cy="560880"/>
          </a:xfrm>
          <a:solidFill>
            <a:srgbClr val="FFC000"/>
          </a:solidFill>
        </p:grpSpPr>
        <p:sp>
          <p:nvSpPr>
            <p:cNvPr id="8" name="Rettangolo arrotondato 7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SPUNTI  - PNP 2015-2018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" name="CasellaDiTesto 1"/>
          <p:cNvSpPr txBox="1"/>
          <p:nvPr/>
        </p:nvSpPr>
        <p:spPr>
          <a:xfrm>
            <a:off x="114588" y="1319857"/>
            <a:ext cx="8900016" cy="1200329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	Con specifico riferimento al Macro Obiettivo </a:t>
            </a:r>
            <a:r>
              <a:rPr lang="it-IT" i="1" dirty="0" smtClean="0"/>
              <a:t>Prevenzione degli infortuni e delle malattie professionali</a:t>
            </a:r>
            <a:r>
              <a:rPr lang="it-IT" dirty="0" smtClean="0"/>
              <a:t> nel razionale il Piano valorizza quanto indicato dalle direttive comunitarie che suggeriscono di intensificare le iniziative in tema di </a:t>
            </a:r>
            <a:r>
              <a:rPr lang="it-IT" i="1" dirty="0" smtClean="0"/>
              <a:t>responsabilità sociale</a:t>
            </a:r>
            <a:r>
              <a:rPr lang="it-IT" dirty="0" smtClean="0"/>
              <a:t>, quale strumento di diffusione di comportamenti virtuosi che favoriscano lo sviluppo sostenibile delle imprese.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14588" y="4339572"/>
            <a:ext cx="8900016" cy="1477328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L’attuale contesto socio-occupazionale e demografico impongono un radicale rinnovamento delle azioni di sorveglianza sanitaria, quale importante momento di contenimento e gestione dei rischi negli ambienti di lavoro, nella prospettiva di una INTEGRAZIONE tra PREVENZIONE e PROMOZIONE DELLA SALUTE per una presa in carico globale del bisogno di salute dei lavoratori in relazione al lavoro e all’ambiente di vita.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09078" y="2820792"/>
            <a:ext cx="8900016" cy="1200329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Il tema della FORMAZIONE SSL rimane cruciale e alla base dei processi di </a:t>
            </a:r>
            <a:r>
              <a:rPr lang="it-IT" i="1" dirty="0" err="1" smtClean="0"/>
              <a:t>empowerment</a:t>
            </a:r>
            <a:r>
              <a:rPr lang="it-IT" dirty="0" smtClean="0"/>
              <a:t> aziendali e di crescita della persona-lavoratore (integrazione della competenza SSL nei </a:t>
            </a:r>
            <a:r>
              <a:rPr lang="it-IT" dirty="0" err="1" smtClean="0"/>
              <a:t>curricola</a:t>
            </a:r>
            <a:r>
              <a:rPr lang="it-IT" dirty="0" smtClean="0"/>
              <a:t> scolastici e formazione nelle fasi di alternanza scuola-lavoro). 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232777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822" y="-3800"/>
            <a:ext cx="1247962" cy="70449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227821" y="61220"/>
            <a:ext cx="6386480" cy="4817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971675" algn="r"/>
            <a:r>
              <a:rPr lang="it-IT" sz="2400" dirty="0" smtClean="0"/>
              <a:t>Gruppo Tecnico Interregionale SSLL</a:t>
            </a:r>
            <a:endParaRPr lang="it-IT" sz="2400" dirty="0"/>
          </a:p>
        </p:txBody>
      </p:sp>
      <p:grpSp>
        <p:nvGrpSpPr>
          <p:cNvPr id="5" name="Gruppo 6"/>
          <p:cNvGrpSpPr/>
          <p:nvPr/>
        </p:nvGrpSpPr>
        <p:grpSpPr>
          <a:xfrm>
            <a:off x="109078" y="454397"/>
            <a:ext cx="7785404" cy="560880"/>
            <a:chOff x="304800" y="3563072"/>
            <a:chExt cx="4267200" cy="560880"/>
          </a:xfrm>
          <a:solidFill>
            <a:srgbClr val="FFC000"/>
          </a:solidFill>
        </p:grpSpPr>
        <p:sp>
          <p:nvSpPr>
            <p:cNvPr id="8" name="Rettangolo arrotondato 7"/>
            <p:cNvSpPr/>
            <p:nvPr/>
          </p:nvSpPr>
          <p:spPr>
            <a:xfrm>
              <a:off x="304800" y="3563072"/>
              <a:ext cx="4267200" cy="5608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332180" y="3590452"/>
              <a:ext cx="4212440" cy="5061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rPr>
                <a:t>VERSO  I NUOVI LEA</a:t>
              </a:r>
              <a:endParaRPr lang="it-IT" sz="2000" kern="12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" name="CasellaDiTesto 1"/>
          <p:cNvSpPr txBox="1"/>
          <p:nvPr/>
        </p:nvSpPr>
        <p:spPr>
          <a:xfrm>
            <a:off x="114588" y="1075553"/>
            <a:ext cx="8900016" cy="646331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Sono presenti tutte le premesse utili alla definizione di modalità di controllo più attuali e orientate  all’assistenza diretta di Imprese e Portatori di Interesse</a:t>
            </a:r>
          </a:p>
        </p:txBody>
      </p:sp>
      <p:pic>
        <p:nvPicPr>
          <p:cNvPr id="10" name="Immagine 9"/>
          <p:cNvPicPr/>
          <p:nvPr/>
        </p:nvPicPr>
        <p:blipFill rotWithShape="1">
          <a:blip r:embed="rId3"/>
          <a:srcRect l="8559" t="39845" r="25607" b="31654"/>
          <a:stretch/>
        </p:blipFill>
        <p:spPr bwMode="auto">
          <a:xfrm>
            <a:off x="411690" y="1871154"/>
            <a:ext cx="8382000" cy="20288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Ovale 10"/>
          <p:cNvSpPr/>
          <p:nvPr/>
        </p:nvSpPr>
        <p:spPr>
          <a:xfrm>
            <a:off x="6279614" y="2093204"/>
            <a:ext cx="2514076" cy="892367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3" name="Immagine 12"/>
          <p:cNvPicPr/>
          <p:nvPr/>
        </p:nvPicPr>
        <p:blipFill rotWithShape="1">
          <a:blip r:embed="rId4"/>
          <a:srcRect l="8609" t="28559" r="25562" b="43815"/>
          <a:stretch/>
        </p:blipFill>
        <p:spPr bwMode="auto">
          <a:xfrm>
            <a:off x="426683" y="4066290"/>
            <a:ext cx="8410575" cy="22002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Ovale 14"/>
          <p:cNvSpPr/>
          <p:nvPr/>
        </p:nvSpPr>
        <p:spPr>
          <a:xfrm>
            <a:off x="6356733" y="4066291"/>
            <a:ext cx="2313544" cy="527744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757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ttivo">
  <a:themeElements>
    <a:clrScheme name="Personalizzato 3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C830CC"/>
      </a:accent1>
      <a:accent2>
        <a:srgbClr val="962399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Retrospettiv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ttiv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2696</TotalTime>
  <Words>198</Words>
  <Application>Microsoft Office PowerPoint</Application>
  <PresentationFormat>Presentazione su schermo (4:3)</PresentationFormat>
  <Paragraphs>30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Retrospettivo</vt:lpstr>
      <vt:lpstr>Gruppo Tecnico Interregionale SSLL</vt:lpstr>
      <vt:lpstr>Presentazione standard di PowerPoint</vt:lpstr>
      <vt:lpstr>Presentazione standard di PowerPoint</vt:lpstr>
      <vt:lpstr>Presentazione standard di PowerPoint</vt:lpstr>
    </vt:vector>
  </TitlesOfParts>
  <Company>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G</dc:creator>
  <cp:lastModifiedBy>Claudia Toso</cp:lastModifiedBy>
  <cp:revision>166</cp:revision>
  <cp:lastPrinted>2017-01-24T15:15:20Z</cp:lastPrinted>
  <dcterms:created xsi:type="dcterms:W3CDTF">2015-10-29T09:08:29Z</dcterms:created>
  <dcterms:modified xsi:type="dcterms:W3CDTF">2017-06-20T10:40:06Z</dcterms:modified>
</cp:coreProperties>
</file>